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F8"/>
    <a:srgbClr val="47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04" autoAdjust="0"/>
  </p:normalViewPr>
  <p:slideViewPr>
    <p:cSldViewPr snapToGrid="0">
      <p:cViewPr>
        <p:scale>
          <a:sx n="80" d="100"/>
          <a:sy n="80" d="100"/>
        </p:scale>
        <p:origin x="-53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C8BA-59FB-3A4E-99B8-98BB89F8110E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6C6F-F716-C04F-9410-D63BE30A4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6C6F-F716-C04F-9410-D63BE30A4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5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7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70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56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2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6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49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DCE9-6ABA-4A26-8FF4-D31ADC0BC195}" type="datetimeFigureOut">
              <a:rPr lang="nl-NL" smtClean="0"/>
              <a:t>19-7-2018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6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google.nl/url?sa=i&amp;rct=j&amp;q=&amp;esrc=s&amp;source=images&amp;cd=&amp;cad=rja&amp;uact=8&amp;ved=2ahUKEwjdmqDN96rcAhVGKFAKHQlIC-kQjRx6BAgBEAU&amp;url=https%3A%2F%2Ffineartamerica.com%2Ffeatured%2Frichard-arkwright-s-water-frame-from-ken-welsh.html&amp;psig=AOvVaw2u2QT7bUWY0ja3zYPacJ6e&amp;ust=153208176704988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9393" y="1248229"/>
            <a:ext cx="9144000" cy="2387600"/>
          </a:xfrm>
        </p:spPr>
        <p:txBody>
          <a:bodyPr/>
          <a:lstStyle/>
          <a:p>
            <a:r>
              <a:rPr lang="en-US" dirty="0" smtClean="0"/>
              <a:t>1. De </a:t>
            </a:r>
            <a:r>
              <a:rPr lang="en-US" dirty="0" err="1"/>
              <a:t>I</a:t>
            </a:r>
            <a:r>
              <a:rPr lang="en-US" dirty="0" err="1" smtClean="0"/>
              <a:t>ndustriële</a:t>
            </a:r>
            <a:r>
              <a:rPr lang="en-US" dirty="0" smtClean="0"/>
              <a:t> </a:t>
            </a:r>
            <a:r>
              <a:rPr lang="en-US" dirty="0" err="1" smtClean="0"/>
              <a:t>Revolutie</a:t>
            </a:r>
            <a:r>
              <a:rPr lang="en-US" dirty="0" smtClean="0"/>
              <a:t> in </a:t>
            </a:r>
            <a:r>
              <a:rPr lang="en-US" dirty="0" err="1" smtClean="0"/>
              <a:t>Engeland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747" y="3586868"/>
            <a:ext cx="9144000" cy="1655762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8" y="0"/>
            <a:ext cx="2155371" cy="68580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948552" y="3756201"/>
            <a:ext cx="1897100" cy="1912948"/>
          </a:xfrm>
          <a:prstGeom prst="donut">
            <a:avLst>
              <a:gd name="adj" fmla="val 35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Industriële Revolutie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Algemeen:</a:t>
            </a:r>
          </a:p>
          <a:p>
            <a:r>
              <a:rPr lang="nl-NL" dirty="0" smtClean="0"/>
              <a:t>Genoeg arbeiders</a:t>
            </a:r>
          </a:p>
          <a:p>
            <a:r>
              <a:rPr lang="nl-NL" dirty="0" smtClean="0"/>
              <a:t>Kapitaal (geld)</a:t>
            </a:r>
          </a:p>
          <a:p>
            <a:r>
              <a:rPr lang="nl-NL" dirty="0" smtClean="0"/>
              <a:t>Grondstoffen </a:t>
            </a:r>
          </a:p>
          <a:p>
            <a:r>
              <a:rPr lang="nl-NL" dirty="0" smtClean="0"/>
              <a:t>Afzetmarkten (plekken waar je de producten kan verkopen)</a:t>
            </a:r>
          </a:p>
          <a:p>
            <a:r>
              <a:rPr lang="nl-NL" dirty="0" smtClean="0"/>
              <a:t>Technische kennis voor machines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Engeland:</a:t>
            </a:r>
          </a:p>
          <a:p>
            <a:r>
              <a:rPr lang="nl-NL" dirty="0" smtClean="0"/>
              <a:t>Werklozen uit de landbouw</a:t>
            </a:r>
          </a:p>
          <a:p>
            <a:r>
              <a:rPr lang="nl-NL" dirty="0" smtClean="0"/>
              <a:t>Uit handel en kolonies</a:t>
            </a:r>
          </a:p>
          <a:p>
            <a:r>
              <a:rPr lang="nl-NL" dirty="0" smtClean="0"/>
              <a:t>Uit eigen land (steenkool en ijzer) en kolonies</a:t>
            </a:r>
          </a:p>
          <a:p>
            <a:r>
              <a:rPr lang="nl-NL" dirty="0" smtClean="0"/>
              <a:t>Eigen land en kolonies</a:t>
            </a:r>
          </a:p>
          <a:p>
            <a:r>
              <a:rPr lang="nl-NL" dirty="0" smtClean="0"/>
              <a:t>Stoommachine</a:t>
            </a:r>
            <a:endParaRPr lang="nl-NL" dirty="0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3954483" y="2553195"/>
            <a:ext cx="2185060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3954483" y="3059876"/>
            <a:ext cx="2185060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3954483" y="3560618"/>
            <a:ext cx="2185060" cy="1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5438899" y="4524499"/>
            <a:ext cx="7006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4762005" y="5023262"/>
            <a:ext cx="1377538" cy="11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Wolkvormige toelichting 17"/>
          <p:cNvSpPr/>
          <p:nvPr/>
        </p:nvSpPr>
        <p:spPr>
          <a:xfrm>
            <a:off x="9298379" y="11875"/>
            <a:ext cx="2632364" cy="1638795"/>
          </a:xfrm>
          <a:prstGeom prst="cloudCallout">
            <a:avLst>
              <a:gd name="adj1" fmla="val -59179"/>
              <a:gd name="adj2" fmla="val 682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9492342" y="369607"/>
            <a:ext cx="224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Waarom begon de </a:t>
            </a:r>
            <a:r>
              <a:rPr lang="nl-NL" b="1" i="1" dirty="0" smtClean="0">
                <a:solidFill>
                  <a:srgbClr val="00B050"/>
                </a:solidFill>
              </a:rPr>
              <a:t>Industriële Revolutie </a:t>
            </a:r>
            <a:r>
              <a:rPr lang="nl-NL" dirty="0" smtClean="0"/>
              <a:t>in Engeland?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9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Leerdoelen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Je </a:t>
            </a:r>
            <a:r>
              <a:rPr lang="nl-NL" dirty="0"/>
              <a:t>kunt uitleggen waarom de Industriële Revolutie in Engeland begon.</a:t>
            </a:r>
          </a:p>
          <a:p>
            <a:pPr lvl="0"/>
            <a:r>
              <a:rPr lang="nl-NL" dirty="0"/>
              <a:t>Je kunt uitleggen hoe de </a:t>
            </a:r>
            <a:r>
              <a:rPr lang="nl-NL" b="1" i="1" dirty="0">
                <a:solidFill>
                  <a:srgbClr val="00B050"/>
                </a:solidFill>
              </a:rPr>
              <a:t>Industriële Revolutie </a:t>
            </a:r>
            <a:r>
              <a:rPr lang="nl-NL" dirty="0"/>
              <a:t>verliep.</a:t>
            </a:r>
          </a:p>
          <a:p>
            <a:pPr lvl="0"/>
            <a:r>
              <a:rPr lang="nl-NL" dirty="0"/>
              <a:t>Je kunt uitleggen wat de </a:t>
            </a:r>
            <a:r>
              <a:rPr lang="nl-NL" b="1" i="1" dirty="0">
                <a:solidFill>
                  <a:srgbClr val="00B050"/>
                </a:solidFill>
              </a:rPr>
              <a:t>agrarische revolutie </a:t>
            </a:r>
            <a:r>
              <a:rPr lang="nl-NL" dirty="0"/>
              <a:t>inhield en welke gevolgen dit had voor </a:t>
            </a:r>
            <a:r>
              <a:rPr lang="nl-NL" dirty="0" smtClean="0"/>
              <a:t>de boeren in Engeland.</a:t>
            </a:r>
            <a:endParaRPr lang="nl-NL" dirty="0"/>
          </a:p>
          <a:p>
            <a:pPr lvl="0"/>
            <a:r>
              <a:rPr lang="nl-NL" dirty="0"/>
              <a:t>Je kunt de oorzaken en gevolgen van de </a:t>
            </a:r>
            <a:r>
              <a:rPr lang="nl-NL" b="1" i="1" dirty="0">
                <a:solidFill>
                  <a:srgbClr val="00B050"/>
                </a:solidFill>
              </a:rPr>
              <a:t>demografische revolutie </a:t>
            </a:r>
            <a:r>
              <a:rPr lang="nl-NL" dirty="0"/>
              <a:t>benoemen. </a:t>
            </a:r>
          </a:p>
          <a:p>
            <a:pPr lvl="0"/>
            <a:r>
              <a:rPr lang="nl-NL" dirty="0"/>
              <a:t>Je kunt uitleggen wat de volgende begrippen betekenen: </a:t>
            </a:r>
            <a:r>
              <a:rPr lang="nl-NL" b="1" i="1" dirty="0">
                <a:solidFill>
                  <a:srgbClr val="00B050"/>
                </a:solidFill>
              </a:rPr>
              <a:t>huisnijverheid</a:t>
            </a:r>
            <a:r>
              <a:rPr lang="nl-NL" dirty="0"/>
              <a:t>,</a:t>
            </a:r>
            <a:r>
              <a:rPr lang="nl-NL" b="1" i="1" dirty="0"/>
              <a:t> </a:t>
            </a:r>
            <a:r>
              <a:rPr lang="nl-NL" b="1" i="1" dirty="0">
                <a:solidFill>
                  <a:srgbClr val="00B050"/>
                </a:solidFill>
              </a:rPr>
              <a:t>mechanisering</a:t>
            </a:r>
            <a:r>
              <a:rPr lang="nl-NL" b="1" i="1" dirty="0"/>
              <a:t> </a:t>
            </a:r>
            <a:r>
              <a:rPr lang="nl-NL" dirty="0"/>
              <a:t>en</a:t>
            </a:r>
            <a:r>
              <a:rPr lang="nl-NL" i="1" dirty="0"/>
              <a:t> </a:t>
            </a:r>
            <a:r>
              <a:rPr lang="nl-NL" b="1" i="1" dirty="0">
                <a:solidFill>
                  <a:srgbClr val="00B050"/>
                </a:solidFill>
              </a:rPr>
              <a:t>urbanisatie</a:t>
            </a:r>
            <a:r>
              <a:rPr lang="nl-NL" i="1" dirty="0"/>
              <a:t>.</a:t>
            </a: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31615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agrarische revolutie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18805"/>
            <a:ext cx="10515600" cy="415815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Agrarisch = als iets te maken heeft met landbouw of boeren</a:t>
            </a:r>
          </a:p>
          <a:p>
            <a:pPr marL="0" indent="0">
              <a:buNone/>
            </a:pPr>
            <a:r>
              <a:rPr lang="nl-NL" dirty="0" smtClean="0"/>
              <a:t>Revolutie = een verandering met grote gevolgen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i="1" dirty="0" smtClean="0">
                <a:solidFill>
                  <a:srgbClr val="00B050"/>
                </a:solidFill>
              </a:rPr>
              <a:t>Agrarische revolutie </a:t>
            </a:r>
            <a:r>
              <a:rPr lang="nl-NL" dirty="0" smtClean="0"/>
              <a:t>= grote veranderingen in de landbouw vanaf 1750 die ervoor zorgden dat de opbrengsten groter werden en die grote gevolgen had voor de boeren in Engeland.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9298378" y="11875"/>
            <a:ext cx="2893621" cy="2006930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622969" y="264479"/>
            <a:ext cx="2244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dirty="0" smtClean="0"/>
              <a:t>Wat is de </a:t>
            </a:r>
            <a:r>
              <a:rPr lang="nl-NL" b="1" i="1" dirty="0">
                <a:solidFill>
                  <a:srgbClr val="00B050"/>
                </a:solidFill>
              </a:rPr>
              <a:t>agrarische revolutie </a:t>
            </a:r>
            <a:r>
              <a:rPr lang="nl-NL" dirty="0" smtClean="0"/>
              <a:t>en </a:t>
            </a:r>
            <a:r>
              <a:rPr lang="nl-NL" dirty="0"/>
              <a:t>welke gevolgen dit had voor de boeren in </a:t>
            </a:r>
            <a:r>
              <a:rPr lang="nl-NL" dirty="0" smtClean="0"/>
              <a:t>Engeland?</a:t>
            </a:r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72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agrarische revolutie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In de 18</a:t>
            </a:r>
            <a:r>
              <a:rPr lang="nl-NL" baseline="30000" dirty="0" smtClean="0"/>
              <a:t>e</a:t>
            </a:r>
            <a:r>
              <a:rPr lang="nl-NL" dirty="0" smtClean="0"/>
              <a:t> eeuw werden grote stukken landbouwgrond opgekocht door grootgrondbezitters (rijke boeren met veel landbouwgrond).</a:t>
            </a:r>
          </a:p>
          <a:p>
            <a:endParaRPr lang="nl-NL" dirty="0"/>
          </a:p>
          <a:p>
            <a:r>
              <a:rPr lang="nl-NL" dirty="0" smtClean="0"/>
              <a:t>Hierdoor werden de akkers groot genoeg om het land met machines de bewerken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mechanisering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Door de </a:t>
            </a:r>
            <a:r>
              <a:rPr lang="nl-NL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mechanisatie</a:t>
            </a:r>
            <a:r>
              <a:rPr lang="nl-NL" dirty="0" smtClean="0">
                <a:sym typeface="Wingdings" panose="05000000000000000000" pitchFamily="2" charset="2"/>
              </a:rPr>
              <a:t> werden oogsten en opbrengsten veel groter  een kleinere groep boeren kon nu voor een grote groep mensen voedsel maken.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De grootgrondbezitters (boeren) gingen ook nieuwe gewassen verbouwen en er kwamen nog betere werktuigen/machines  de oogsten werden nóg groter.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Wolkvormige toelichting 4"/>
          <p:cNvSpPr/>
          <p:nvPr/>
        </p:nvSpPr>
        <p:spPr>
          <a:xfrm>
            <a:off x="10141527" y="175597"/>
            <a:ext cx="1789216" cy="1520041"/>
          </a:xfrm>
          <a:prstGeom prst="cloudCallout">
            <a:avLst>
              <a:gd name="adj1" fmla="val -63690"/>
              <a:gd name="adj2" fmla="val 443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0200903" y="517449"/>
            <a:ext cx="16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 is </a:t>
            </a:r>
            <a:r>
              <a:rPr lang="nl-NL" b="1" i="1" dirty="0" smtClean="0">
                <a:solidFill>
                  <a:srgbClr val="00B050"/>
                </a:solidFill>
              </a:rPr>
              <a:t>mechanisatie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50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agrarische revolutie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Belangrijke gevolgen van de agrarische revolutie: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Bevolkingsgroei: meer eten = meer mensen </a:t>
            </a:r>
            <a:r>
              <a:rPr lang="nl-NL" sz="2000" dirty="0" smtClean="0"/>
              <a:t>(zie demografische revolutie)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Niet iedereen hoeft meer boer te zijn </a:t>
            </a:r>
            <a:r>
              <a:rPr lang="nl-NL" dirty="0" smtClean="0">
                <a:sym typeface="Wingdings" panose="05000000000000000000" pitchFamily="2" charset="2"/>
              </a:rPr>
              <a:t> er waren veel minder mensen nodig in de landbouw en die konden gaan werken in fabrieken.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/>
              <a:t>De agrarische revolutie is dus nodig geweest omdat er op deze manier mensen over waren om ander werk te doen, namelijk het werk in de fabrieken.</a:t>
            </a:r>
            <a:endParaRPr lang="nl-NL" dirty="0" smtClean="0"/>
          </a:p>
        </p:txBody>
      </p:sp>
      <p:sp>
        <p:nvSpPr>
          <p:cNvPr id="4" name="PIJL-OMLAAG 3"/>
          <p:cNvSpPr/>
          <p:nvPr/>
        </p:nvSpPr>
        <p:spPr>
          <a:xfrm>
            <a:off x="4322618" y="3883231"/>
            <a:ext cx="593766" cy="641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7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demografische revolutie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Dankzij de agrarische revolutie was er voor meer mensen genoeg te eten.</a:t>
            </a:r>
          </a:p>
          <a:p>
            <a:endParaRPr lang="nl-NL" dirty="0"/>
          </a:p>
          <a:p>
            <a:r>
              <a:rPr lang="nl-NL" dirty="0" smtClean="0"/>
              <a:t>Meer eten = meer mensen </a:t>
            </a:r>
            <a:r>
              <a:rPr lang="nl-NL" dirty="0" smtClean="0">
                <a:sym typeface="Wingdings" panose="05000000000000000000" pitchFamily="2" charset="2"/>
              </a:rPr>
              <a:t> bevolkingsgroei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Ook kwamen er verbeteringen in de zorg en meer aandacht voor hygiëne  er gaan minder mensen dood aan allerlei ziekten.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Als de bevolking sterk groeit omdat er minder mensen dood gaan noemen we dat een </a:t>
            </a:r>
            <a:r>
              <a:rPr lang="nl-NL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demografische revolutie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Al deze mensen moesten ook werken, maar dat kon niet meer in de landbouw  dubbel probleem: het aantal mensen nam toe, maar het aantal banen in de landbouw nam af!</a:t>
            </a:r>
          </a:p>
        </p:txBody>
      </p:sp>
      <p:sp>
        <p:nvSpPr>
          <p:cNvPr id="4" name="Wolkvormige toelichting 3"/>
          <p:cNvSpPr/>
          <p:nvPr/>
        </p:nvSpPr>
        <p:spPr>
          <a:xfrm>
            <a:off x="9298379" y="11875"/>
            <a:ext cx="2632364" cy="1638795"/>
          </a:xfrm>
          <a:prstGeom prst="cloudCallout">
            <a:avLst>
              <a:gd name="adj1" fmla="val -63690"/>
              <a:gd name="adj2" fmla="val 443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492342" y="231107"/>
            <a:ext cx="224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 zijn de oorzaken en gevolgen van de </a:t>
            </a:r>
            <a:r>
              <a:rPr lang="nl-NL" b="1" i="1" dirty="0" smtClean="0">
                <a:solidFill>
                  <a:srgbClr val="00B050"/>
                </a:solidFill>
              </a:rPr>
              <a:t>demografische revolutie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2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verloop van de Industriële Revolutie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de industriële revolutie werden producten (zoals bijv. kleding) met de hand gemaakt bij mensen thuis = </a:t>
            </a:r>
            <a:r>
              <a:rPr lang="nl-NL" b="1" i="1" dirty="0" smtClean="0">
                <a:solidFill>
                  <a:srgbClr val="00B050"/>
                </a:solidFill>
              </a:rPr>
              <a:t>huisnijverheid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Probleem: door de bevolkingsgroei was er meer kleding nodig en op deze manier ging het niet snel genoeg en er waren veel mensen voor nodig. </a:t>
            </a:r>
          </a:p>
          <a:p>
            <a:endParaRPr lang="nl-NL" dirty="0"/>
          </a:p>
          <a:p>
            <a:r>
              <a:rPr lang="nl-NL" dirty="0" smtClean="0"/>
              <a:t>Oplossing: er werden nieuwe uitvindingen gedaan die het proces konden versnellen.</a:t>
            </a: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10141527" y="11875"/>
            <a:ext cx="1789216" cy="1520041"/>
          </a:xfrm>
          <a:prstGeom prst="cloudCallout">
            <a:avLst>
              <a:gd name="adj1" fmla="val -63690"/>
              <a:gd name="adj2" fmla="val 443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0141527" y="353726"/>
            <a:ext cx="16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 is </a:t>
            </a:r>
            <a:r>
              <a:rPr lang="nl-NL" b="1" i="1" dirty="0" smtClean="0">
                <a:solidFill>
                  <a:srgbClr val="00B050"/>
                </a:solidFill>
              </a:rPr>
              <a:t>huisnijverheid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42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verloop van de Industriële Revolutie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ene uitvinding lokt de andere uit: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4" y="5052952"/>
            <a:ext cx="1947555" cy="14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685" r="2948" b="7213"/>
          <a:stretch/>
        </p:blipFill>
        <p:spPr bwMode="auto">
          <a:xfrm>
            <a:off x="2947501" y="4013344"/>
            <a:ext cx="2242018" cy="16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waterfra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44" y="2264765"/>
            <a:ext cx="2154272" cy="21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01" y="4301672"/>
            <a:ext cx="1591734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49" y="1410879"/>
            <a:ext cx="3100095" cy="17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RECHTS 5"/>
          <p:cNvSpPr/>
          <p:nvPr/>
        </p:nvSpPr>
        <p:spPr>
          <a:xfrm rot="19481894">
            <a:off x="2490811" y="5464186"/>
            <a:ext cx="665018" cy="42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19481894">
            <a:off x="5302498" y="3813514"/>
            <a:ext cx="665018" cy="42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9481894">
            <a:off x="8343368" y="2051008"/>
            <a:ext cx="665018" cy="427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396064" y="4301672"/>
            <a:ext cx="1947555" cy="513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3218214" y="3278270"/>
            <a:ext cx="1947555" cy="513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6584961" y="5646275"/>
            <a:ext cx="1947555" cy="513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9403497" y="3329317"/>
            <a:ext cx="1947555" cy="513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6601016" y="5677942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Waterframe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9403496" y="3401537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Stoommachine</a:t>
            </a:r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396063" y="3682936"/>
            <a:ext cx="1947555" cy="513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96062" y="4373892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Spierkracht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3218212" y="2681796"/>
            <a:ext cx="1947555" cy="513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/>
          <p:cNvSpPr/>
          <p:nvPr/>
        </p:nvSpPr>
        <p:spPr>
          <a:xfrm>
            <a:off x="6601015" y="6256731"/>
            <a:ext cx="1947555" cy="513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/>
          <p:cNvSpPr/>
          <p:nvPr/>
        </p:nvSpPr>
        <p:spPr>
          <a:xfrm>
            <a:off x="9403497" y="3932980"/>
            <a:ext cx="1947555" cy="5137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3218211" y="3350490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Spierkracht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241964" y="2770359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Spinning Jenny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96064" y="3748314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Schietspoel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6601014" y="6328951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Waterkracht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9403495" y="4013344"/>
            <a:ext cx="1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Stoomkracht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62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verloop van de Industriële Revolutie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Dankzij </a:t>
            </a:r>
            <a:r>
              <a:rPr lang="nl-NL" dirty="0"/>
              <a:t>de stoommachines was het mogelijk om overal fabrieken te bouwen.</a:t>
            </a:r>
          </a:p>
          <a:p>
            <a:r>
              <a:rPr lang="nl-NL" dirty="0"/>
              <a:t>Omdat arbeiders lopend naar het werk moesten, wilden ze het liefst zo dicht mogelijk bij de fabriek wonen. </a:t>
            </a:r>
          </a:p>
          <a:p>
            <a:r>
              <a:rPr lang="nl-NL" dirty="0"/>
              <a:t>De dorpen in de buurt van de fabriek groeiden uit tot steden: </a:t>
            </a:r>
            <a:r>
              <a:rPr lang="nl-NL" b="1" i="1" dirty="0">
                <a:solidFill>
                  <a:srgbClr val="00B050"/>
                </a:solidFill>
              </a:rPr>
              <a:t>urbanisatie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sp>
        <p:nvSpPr>
          <p:cNvPr id="5" name="Wolkvormige toelichting 4"/>
          <p:cNvSpPr/>
          <p:nvPr/>
        </p:nvSpPr>
        <p:spPr>
          <a:xfrm>
            <a:off x="10141527" y="11875"/>
            <a:ext cx="1789216" cy="1520041"/>
          </a:xfrm>
          <a:prstGeom prst="cloudCallout">
            <a:avLst>
              <a:gd name="adj1" fmla="val -63690"/>
              <a:gd name="adj2" fmla="val 443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260280" y="353726"/>
            <a:ext cx="155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 is </a:t>
            </a:r>
            <a:r>
              <a:rPr lang="nl-NL" b="1" i="1" dirty="0" smtClean="0">
                <a:solidFill>
                  <a:srgbClr val="00B050"/>
                </a:solidFill>
              </a:rPr>
              <a:t>urbanisatie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3" t="13858" b="56535"/>
          <a:stretch/>
        </p:blipFill>
        <p:spPr bwMode="auto">
          <a:xfrm>
            <a:off x="3704492" y="5028643"/>
            <a:ext cx="4665784" cy="16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185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Aangepast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1. De Industriële Revolutie in Engeland</vt:lpstr>
      <vt:lpstr>Leerdoelen</vt:lpstr>
      <vt:lpstr>De agrarische revolutie</vt:lpstr>
      <vt:lpstr>De agrarische revolutie</vt:lpstr>
      <vt:lpstr>De agrarische revolutie</vt:lpstr>
      <vt:lpstr>De demografische revolutie</vt:lpstr>
      <vt:lpstr>Het verloop van de Industriële Revolutie</vt:lpstr>
      <vt:lpstr>Het verloop van de Industriële Revolutie</vt:lpstr>
      <vt:lpstr>Het verloop van de Industriële Revolutie</vt:lpstr>
      <vt:lpstr>Voorwaarden Industriële Revolutie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1. Sporen van jagers en boeren</dc:title>
  <dc:creator>J.Smetsers@heerbeeck.nl</dc:creator>
  <cp:lastModifiedBy>Jenny Smetsers</cp:lastModifiedBy>
  <cp:revision>172</cp:revision>
  <dcterms:created xsi:type="dcterms:W3CDTF">2014-07-25T09:58:46Z</dcterms:created>
  <dcterms:modified xsi:type="dcterms:W3CDTF">2018-07-19T10:30:05Z</dcterms:modified>
</cp:coreProperties>
</file>